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59"/>
  </p:notesMasterIdLst>
  <p:sldIdLst>
    <p:sldId id="256" r:id="rId2"/>
    <p:sldId id="258" r:id="rId3"/>
    <p:sldId id="260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16" r:id="rId12"/>
    <p:sldId id="307" r:id="rId13"/>
    <p:sldId id="308" r:id="rId14"/>
    <p:sldId id="357" r:id="rId15"/>
    <p:sldId id="309" r:id="rId16"/>
    <p:sldId id="310" r:id="rId17"/>
    <p:sldId id="317" r:id="rId18"/>
    <p:sldId id="318" r:id="rId19"/>
    <p:sldId id="311" r:id="rId20"/>
    <p:sldId id="312" r:id="rId21"/>
    <p:sldId id="313" r:id="rId22"/>
    <p:sldId id="314" r:id="rId23"/>
    <p:sldId id="321" r:id="rId24"/>
    <p:sldId id="322" r:id="rId25"/>
    <p:sldId id="315" r:id="rId26"/>
    <p:sldId id="358" r:id="rId27"/>
    <p:sldId id="323" r:id="rId28"/>
    <p:sldId id="351" r:id="rId29"/>
    <p:sldId id="352" r:id="rId30"/>
    <p:sldId id="353" r:id="rId31"/>
    <p:sldId id="354" r:id="rId32"/>
    <p:sldId id="306" r:id="rId33"/>
    <p:sldId id="319" r:id="rId34"/>
    <p:sldId id="269" r:id="rId35"/>
    <p:sldId id="320" r:id="rId36"/>
    <p:sldId id="302" r:id="rId37"/>
    <p:sldId id="329" r:id="rId38"/>
    <p:sldId id="327" r:id="rId39"/>
    <p:sldId id="328" r:id="rId40"/>
    <p:sldId id="359" r:id="rId41"/>
    <p:sldId id="303" r:id="rId42"/>
    <p:sldId id="304" r:id="rId43"/>
    <p:sldId id="305" r:id="rId44"/>
    <p:sldId id="324" r:id="rId45"/>
    <p:sldId id="325" r:id="rId46"/>
    <p:sldId id="330" r:id="rId47"/>
    <p:sldId id="331" r:id="rId48"/>
    <p:sldId id="301" r:id="rId49"/>
    <p:sldId id="332" r:id="rId50"/>
    <p:sldId id="334" r:id="rId51"/>
    <p:sldId id="335" r:id="rId52"/>
    <p:sldId id="336" r:id="rId53"/>
    <p:sldId id="337" r:id="rId54"/>
    <p:sldId id="355" r:id="rId55"/>
    <p:sldId id="356" r:id="rId56"/>
    <p:sldId id="300" r:id="rId57"/>
    <p:sldId id="268" r:id="rId5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Roboto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9" autoAdjust="0"/>
    <p:restoredTop sz="94713" autoAdjust="0"/>
  </p:normalViewPr>
  <p:slideViewPr>
    <p:cSldViewPr snapToGrid="0">
      <p:cViewPr>
        <p:scale>
          <a:sx n="90" d="100"/>
          <a:sy n="90" d="100"/>
        </p:scale>
        <p:origin x="100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436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CSS22/propidx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abr.com/ru/post/137588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137588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validator.w3.org/" TargetMode="External"/><Relationship Id="rId4" Type="http://schemas.openxmlformats.org/officeDocument/2006/relationships/hyperlink" Target="https://www.w3.org/TR/CSS22/propidx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ru-RU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&amp; CSS</a:t>
            </a:r>
            <a:endParaRPr sz="1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uk-UA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Селектор </a:t>
            </a:r>
            <a:r>
              <a:rPr lang="ru-RU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идентификатора</a:t>
            </a:r>
            <a:endParaRPr lang="ru-RU" sz="4100" i="0" u="none" strike="noStrike" cap="none" dirty="0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96816" y="2924355"/>
            <a:ext cx="8445260" cy="33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44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#id-name </a:t>
            </a:r>
            <a:r>
              <a:rPr lang="en-US" sz="44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4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4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0" name="Рисунок 9" descr="css-declaration-sm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802" y="2045267"/>
            <a:ext cx="6223519" cy="351445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font-size</a:t>
            </a:r>
            <a:r>
              <a:rPr lang="pl-PL" sz="4100" dirty="0" smtClean="0">
                <a:latin typeface="Roboto" charset="0"/>
                <a:ea typeface="Roboto" charset="0"/>
              </a:rPr>
              <a:t> </a:t>
            </a:r>
            <a:r>
              <a:rPr lang="uk-UA" sz="4100" dirty="0" smtClean="0">
                <a:latin typeface="Roboto" charset="0"/>
                <a:ea typeface="Roboto" charset="0"/>
              </a:rPr>
              <a:t>–</a:t>
            </a:r>
            <a:r>
              <a:rPr lang="pl-PL" sz="4100" dirty="0" smtClean="0">
                <a:latin typeface="Roboto" charset="0"/>
                <a:ea typeface="Roboto" charset="0"/>
              </a:rPr>
              <a:t> </a:t>
            </a:r>
            <a:r>
              <a:rPr lang="ru-RU" sz="4100" dirty="0" smtClean="0">
                <a:latin typeface="Roboto" charset="0"/>
                <a:ea typeface="Roboto" charset="0"/>
              </a:rPr>
              <a:t>размер шрифта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10619"/>
            <a:ext cx="8019815" cy="330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 {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36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font-size</a:t>
            </a: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pl-PL" sz="36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20px</a:t>
            </a: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}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font-style</a:t>
            </a:r>
            <a:r>
              <a:rPr lang="pl-PL" sz="4100" dirty="0" smtClean="0">
                <a:latin typeface="Roboto" charset="0"/>
                <a:ea typeface="Roboto" charset="0"/>
              </a:rPr>
              <a:t> </a:t>
            </a:r>
            <a:r>
              <a:rPr lang="uk-UA" sz="4100" dirty="0" smtClean="0">
                <a:latin typeface="Roboto" charset="0"/>
                <a:ea typeface="Roboto" charset="0"/>
              </a:rPr>
              <a:t>– </a:t>
            </a:r>
            <a:r>
              <a:rPr lang="ru-RU" sz="4100" dirty="0" smtClean="0">
                <a:latin typeface="Roboto" charset="0"/>
                <a:ea typeface="Roboto" charset="0"/>
              </a:rPr>
              <a:t>начертание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10619"/>
            <a:ext cx="8019815" cy="330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normal 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pl-PL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обычное начертание</a:t>
            </a:r>
            <a:r>
              <a:rPr lang="uk-UA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italic 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pl-PL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курсивное начертание.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oblique 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pl-PL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наклонное начертание</a:t>
            </a:r>
            <a:r>
              <a:rPr lang="uk-UA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.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4400"/>
            </a:pPr>
            <a:r>
              <a:rPr lang="pl-PL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font-weight</a:t>
            </a: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толщина шрифта</a:t>
            </a: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</a:t>
            </a:r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10619"/>
            <a:ext cx="8019815" cy="330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normal</a:t>
            </a:r>
            <a:r>
              <a:rPr lang="ru-RU" sz="3200" dirty="0" smtClean="0">
                <a:latin typeface="Roboto" pitchFamily="2" charset="0"/>
                <a:ea typeface="Roboto" pitchFamily="2" charset="0"/>
              </a:rPr>
              <a:t> — обычное начертание;</a:t>
            </a:r>
            <a:endParaRPr lang="en-US" sz="32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bold</a:t>
            </a:r>
            <a:r>
              <a:rPr lang="ru-RU" sz="3200" dirty="0" smtClean="0">
                <a:latin typeface="Roboto" pitchFamily="2" charset="0"/>
                <a:ea typeface="Roboto" pitchFamily="2" charset="0"/>
              </a:rPr>
              <a:t> — полужирное начертание.</a:t>
            </a:r>
            <a:endParaRPr lang="en-US" sz="32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100, 200, 300, 400, 500, 600, 700, 800, 900</a:t>
            </a:r>
            <a:r>
              <a:rPr lang="ru-RU" sz="2800" dirty="0" smtClean="0">
                <a:latin typeface="Roboto" pitchFamily="2" charset="0"/>
                <a:ea typeface="Roboto" pitchFamily="2" charset="0"/>
              </a:rPr>
              <a:t>. </a:t>
            </a:r>
            <a:endParaRPr lang="en-US" sz="28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latin typeface="Roboto" pitchFamily="2" charset="0"/>
                <a:ea typeface="Roboto" pitchFamily="2" charset="0"/>
              </a:rPr>
              <a:t>Эти значения задают степень толщины </a:t>
            </a:r>
            <a:r>
              <a:rPr lang="ru-RU" sz="2800" dirty="0" smtClean="0">
                <a:latin typeface="Roboto" pitchFamily="2" charset="0"/>
                <a:ea typeface="Roboto" pitchFamily="2" charset="0"/>
              </a:rPr>
              <a:t>шрифта: </a:t>
            </a:r>
            <a:r>
              <a:rPr lang="ru-RU" sz="2800" dirty="0" smtClean="0">
                <a:latin typeface="Roboto" pitchFamily="2" charset="0"/>
                <a:ea typeface="Roboto" pitchFamily="2" charset="0"/>
              </a:rPr>
              <a:t>от самого </a:t>
            </a:r>
            <a:r>
              <a:rPr lang="ru-RU" sz="2800" dirty="0" smtClean="0">
                <a:latin typeface="Roboto" pitchFamily="2" charset="0"/>
                <a:ea typeface="Roboto" pitchFamily="2" charset="0"/>
              </a:rPr>
              <a:t>тонкого до </a:t>
            </a:r>
            <a:r>
              <a:rPr lang="ru-RU" sz="2800" dirty="0" smtClean="0">
                <a:latin typeface="Roboto" pitchFamily="2" charset="0"/>
                <a:ea typeface="Roboto" pitchFamily="2" charset="0"/>
              </a:rPr>
              <a:t>самого толстого.</a:t>
            </a:r>
            <a:endParaRPr lang="uk-UA" sz="28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endParaRPr lang="uk-UA" sz="32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line-height </a:t>
            </a:r>
            <a:r>
              <a:rPr lang="en-US" sz="2800" dirty="0" smtClean="0">
                <a:latin typeface="Roboto" charset="0"/>
                <a:ea typeface="Roboto" charset="0"/>
              </a:rPr>
              <a:t>(</a:t>
            </a:r>
            <a:r>
              <a:rPr lang="ru-RU" sz="2800" dirty="0" smtClean="0">
                <a:latin typeface="Roboto" charset="0"/>
                <a:ea typeface="Roboto" charset="0"/>
              </a:rPr>
              <a:t>межстрочный интервал</a:t>
            </a:r>
            <a:r>
              <a:rPr lang="en-US" sz="2800" dirty="0" smtClean="0">
                <a:latin typeface="Roboto" charset="0"/>
                <a:ea typeface="Roboto" charset="0"/>
              </a:rPr>
              <a:t>)</a:t>
            </a:r>
            <a:r>
              <a:rPr lang="ru-RU" sz="2800" dirty="0" smtClean="0">
                <a:latin typeface="Roboto" charset="0"/>
                <a:ea typeface="Roboto" charset="0"/>
              </a:rPr>
              <a:t> </a:t>
            </a:r>
            <a:endParaRPr sz="28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0" name="Рисунок 9" descr="font-size-line-he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425" y="3263210"/>
            <a:ext cx="4629150" cy="3057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font-family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10619"/>
            <a:ext cx="8019815" cy="330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body {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font-family: Roboto, Arial, sans-serif;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body {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font-family: "PT Sans", Arial, serif;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font-family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10619"/>
            <a:ext cx="8019815" cy="330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serif 			—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шрифт с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засечками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sans-serif 	—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шрифт без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засечек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Комментарии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459191"/>
            <a:ext cx="8019815" cy="285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/* 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закомментированный</a:t>
            </a:r>
            <a:r>
              <a:rPr lang="uk-UA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текст 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в </a:t>
            </a:r>
            <a:r>
              <a:rPr lang="pl-PL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css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*/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pl-PL" sz="3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&lt;!--</a:t>
            </a:r>
            <a:r>
              <a:rPr lang="uk-UA" sz="3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закомментированный</a:t>
            </a:r>
            <a:r>
              <a:rPr lang="uk-UA" sz="3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текст </a:t>
            </a:r>
            <a:r>
              <a:rPr lang="ru-RU" sz="3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в </a:t>
            </a:r>
            <a:r>
              <a:rPr lang="pl-PL" sz="3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html</a:t>
            </a:r>
            <a:r>
              <a:rPr lang="pl-PL" sz="3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--&gt;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text-decoration 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10619"/>
            <a:ext cx="8019815" cy="330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underline 	</a:t>
            </a:r>
            <a:r>
              <a:rPr lang="pl-PL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подчеркивание</a:t>
            </a:r>
            <a:r>
              <a:rPr lang="uk-UA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line-through 	</a:t>
            </a:r>
            <a:r>
              <a:rPr lang="pl-PL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зачеркивание</a:t>
            </a:r>
            <a:r>
              <a:rPr lang="uk-UA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overline 	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pl-PL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черта сверху</a:t>
            </a:r>
            <a:r>
              <a:rPr lang="uk-UA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none 	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pl-PL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убирает эффекты</a:t>
            </a:r>
            <a:r>
              <a:rPr lang="uk-UA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417600" y="1562346"/>
            <a:ext cx="4279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r>
              <a:rPr lang="ru-RU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Скубида</a:t>
            </a:r>
            <a:endParaRPr sz="3000" b="1" i="0" u="none" strike="noStrike" cap="non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-143101" y="2250275"/>
            <a:ext cx="4447681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en-US" sz="1800" i="0" u="none" strike="noStrike" cap="none" dirty="0" err="1">
                <a:latin typeface="Roboto" charset="0"/>
                <a:ea typeface="Roboto" charset="0"/>
                <a:cs typeface="Roboto"/>
                <a:sym typeface="Roboto"/>
              </a:rPr>
              <a:t>Инструктор</a:t>
            </a:r>
            <a:r>
              <a:rPr lang="en-US" sz="1800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b="1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IT Education Academy</a:t>
            </a:r>
            <a:endParaRPr sz="1800">
              <a:latin typeface="Roboto" charset="0"/>
              <a:ea typeface="Roboto" charset="0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smtClean="0">
                <a:latin typeface="Roboto" charset="0"/>
                <a:ea typeface="Roboto" charset="0"/>
              </a:rPr>
              <a:t>Front-end developer в </a:t>
            </a:r>
            <a:r>
              <a:rPr lang="en-US" sz="1800" b="1" dirty="0" smtClean="0">
                <a:latin typeface="Roboto" charset="0"/>
                <a:ea typeface="Roboto" charset="0"/>
              </a:rPr>
              <a:t>E100</a:t>
            </a:r>
            <a:endParaRPr sz="1800" b="1" i="0" u="none" strike="noStrike" cap="none" smtClean="0">
              <a:latin typeface="Roboto" charset="0"/>
              <a:ea typeface="Roboto" charset="0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sz="17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s.skubida.itea</a:t>
            </a:r>
            <a:r>
              <a:rPr lang="en-US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gmail.com</a:t>
            </a:r>
            <a:endParaRPr sz="15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8" y="754272"/>
            <a:ext cx="2113356" cy="2665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text-transform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10619"/>
            <a:ext cx="8019815" cy="330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lowercase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все строчные;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uppercase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все прописные;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capitalize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каждое слово с 			             прописной;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none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	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— отменяет 						    изменение.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text-align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6" y="3010619"/>
            <a:ext cx="2102094" cy="330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</a:t>
            </a:r>
            <a:r>
              <a:rPr lang="ru-RU" sz="3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eft</a:t>
            </a:r>
            <a:endParaRPr lang="ru-RU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ru-RU" sz="3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right</a:t>
            </a:r>
            <a:endParaRPr lang="ru-RU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ru-RU" sz="3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center</a:t>
            </a:r>
            <a:endParaRPr lang="ru-RU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ru-RU" sz="3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justify</a:t>
            </a:r>
            <a:endParaRPr lang="ru-RU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Рисунок 8" descr="f71d351b16e8c6acf584d78fb6c65f9c-15384041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748" y="3137903"/>
            <a:ext cx="6725589" cy="1962424"/>
          </a:xfrm>
          <a:prstGeom prst="rect">
            <a:avLst/>
          </a:prstGeom>
        </p:spPr>
      </p:pic>
      <p:sp>
        <p:nvSpPr>
          <p:cNvPr id="10" name="Shape 184"/>
          <p:cNvSpPr txBox="1">
            <a:spLocks/>
          </p:cNvSpPr>
          <p:nvPr/>
        </p:nvSpPr>
        <p:spPr>
          <a:xfrm>
            <a:off x="517462" y="5526656"/>
            <a:ext cx="8177964" cy="94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/>
              <a:t>Выравнивать можно не только текст, но все </a:t>
            </a:r>
            <a:r>
              <a:rPr lang="ru-RU" sz="2000" dirty="0" err="1" smtClean="0"/>
              <a:t>инлайн</a:t>
            </a:r>
            <a:r>
              <a:rPr lang="ru-RU" sz="2000" dirty="0" smtClean="0"/>
              <a:t> </a:t>
            </a:r>
            <a:r>
              <a:rPr lang="ru-RU" sz="2000" dirty="0" smtClean="0"/>
              <a:t>элементы</a:t>
            </a:r>
            <a:endParaRPr lang="uk-UA" sz="20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82"/>
          <p:cNvSpPr/>
          <p:nvPr/>
        </p:nvSpPr>
        <p:spPr>
          <a:xfrm>
            <a:off x="-150" y="-975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vertical-align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6" y="3010619"/>
            <a:ext cx="2688690" cy="330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</a:t>
            </a: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op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middle</a:t>
            </a:r>
            <a:endParaRPr lang="ru-RU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bottom 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baseline</a:t>
            </a:r>
            <a:endParaRPr lang="en-US" sz="3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 descr="cell-content-alig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45" y="3204213"/>
            <a:ext cx="3038899" cy="2019582"/>
          </a:xfrm>
          <a:prstGeom prst="rect">
            <a:avLst/>
          </a:prstGeom>
        </p:spPr>
      </p:pic>
      <p:sp>
        <p:nvSpPr>
          <p:cNvPr id="10" name="Shape 184"/>
          <p:cNvSpPr txBox="1">
            <a:spLocks/>
          </p:cNvSpPr>
          <p:nvPr/>
        </p:nvSpPr>
        <p:spPr>
          <a:xfrm>
            <a:off x="603726" y="5495025"/>
            <a:ext cx="8074448" cy="97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F60046"/>
              </a:buClr>
              <a:buSzPts val="2000"/>
            </a:pPr>
            <a:r>
              <a:rPr lang="ru-RU" sz="2400" dirty="0" smtClean="0"/>
              <a:t>Этим свойством можно выравнивать </a:t>
            </a:r>
            <a:r>
              <a:rPr lang="ru-RU" sz="2400" dirty="0" err="1" smtClean="0"/>
              <a:t>инлайн</a:t>
            </a:r>
            <a:r>
              <a:rPr lang="ru-RU" sz="2400" dirty="0" smtClean="0"/>
              <a:t> элементы относительно содержащей его строки</a:t>
            </a:r>
            <a:endParaRPr kumimoji="0" lang="ru-RU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letter-spacing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1" name="Рисунок 10" descr="text_tracking_example_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945" y="2821405"/>
            <a:ext cx="3972480" cy="3458058"/>
          </a:xfrm>
          <a:prstGeom prst="rect">
            <a:avLst/>
          </a:prstGeom>
        </p:spPr>
      </p:pic>
      <p:sp>
        <p:nvSpPr>
          <p:cNvPr id="12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10619"/>
            <a:ext cx="2930229" cy="33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Расстояние между </a:t>
            </a:r>
            <a:r>
              <a:rPr lang="uk-UA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символами</a:t>
            </a:r>
            <a:endParaRPr lang="ru-RU" sz="3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word-spacing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10619"/>
            <a:ext cx="8080200" cy="15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расстояние между </a:t>
            </a:r>
            <a:r>
              <a:rPr lang="uk-UA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словами</a:t>
            </a:r>
            <a:endParaRPr lang="ru-RU" sz="3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0" name="Рисунок 9" descr="almanac_word-spacing-exam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35" y="4201151"/>
            <a:ext cx="7341044" cy="1604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text-indent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6" y="3010619"/>
            <a:ext cx="7769648" cy="294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Задает отступ от первой строки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100" dirty="0" smtClean="0">
                <a:latin typeface="Roboto" charset="0"/>
                <a:ea typeface="Roboto" charset="0"/>
              </a:rPr>
              <a:t>color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6" y="3010619"/>
            <a:ext cx="7769648" cy="294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red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#ff0000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rgb(255,0,0)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rgba(255,0,0,0.5)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endParaRPr lang="ru-RU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026" name="Picture 2" descr="G:\преподавание\itea\lesson2\class\task\task-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3436" y="1403405"/>
            <a:ext cx="6301395" cy="490388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Внутренние отступы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6" y="3010619"/>
            <a:ext cx="7769648" cy="294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pl-PL" sz="4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padding: 10px;</a:t>
            </a:r>
            <a:endParaRPr lang="uk-UA" sz="4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Внутренние отступы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6" y="3010619"/>
            <a:ext cx="7769648" cy="294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padding: 10px 20px 30px 40px;</a:t>
            </a:r>
            <a:endParaRPr lang="ru-RU" sz="4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1466850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36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 sz="33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343149"/>
            <a:ext cx="4968816" cy="398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800" dirty="0" smtClean="0"/>
              <a:t>Повтор пройденного материала</a:t>
            </a:r>
            <a:endParaRPr lang="uk-UA" sz="1800" dirty="0" smtClean="0"/>
          </a:p>
          <a:p>
            <a:pPr lvl="0"/>
            <a:r>
              <a:rPr lang="pl-PL" sz="1800" dirty="0" smtClean="0"/>
              <a:t>CSS </a:t>
            </a:r>
            <a:r>
              <a:rPr lang="ru-RU" sz="1800" dirty="0" smtClean="0"/>
              <a:t>свойства для оформление текста</a:t>
            </a:r>
            <a:endParaRPr lang="pl-PL" sz="1800" dirty="0" smtClean="0"/>
          </a:p>
          <a:p>
            <a:r>
              <a:rPr lang="ru-RU" sz="1800" dirty="0" smtClean="0"/>
              <a:t>Основы </a:t>
            </a:r>
            <a:r>
              <a:rPr lang="pl-PL" sz="1800" dirty="0" smtClean="0"/>
              <a:t>CSS</a:t>
            </a:r>
            <a:endParaRPr lang="uk-UA" sz="1800" dirty="0" smtClean="0"/>
          </a:p>
          <a:p>
            <a:pPr lvl="0"/>
            <a:r>
              <a:rPr lang="ru-RU" sz="1800" dirty="0" smtClean="0"/>
              <a:t>Ссылки</a:t>
            </a:r>
            <a:r>
              <a:rPr lang="pl-PL" sz="1800" dirty="0" smtClean="0"/>
              <a:t> </a:t>
            </a:r>
            <a:r>
              <a:rPr lang="ru-RU" sz="1800" dirty="0"/>
              <a:t>— </a:t>
            </a:r>
            <a:r>
              <a:rPr lang="ru-RU" sz="1800" dirty="0" smtClean="0"/>
              <a:t>якоря</a:t>
            </a:r>
            <a:endParaRPr lang="pl-PL" sz="1800" dirty="0" smtClean="0"/>
          </a:p>
          <a:p>
            <a:pPr lvl="0"/>
            <a:r>
              <a:rPr lang="ru-RU" sz="1800" dirty="0" smtClean="0"/>
              <a:t>Псевдокласс</a:t>
            </a:r>
            <a:r>
              <a:rPr lang="pl-PL" sz="1800" dirty="0" smtClean="0"/>
              <a:t> </a:t>
            </a:r>
            <a:r>
              <a:rPr lang="en-US" sz="1800" dirty="0" smtClean="0"/>
              <a:t>:hover</a:t>
            </a:r>
            <a:endParaRPr lang="uk-UA" sz="1800" dirty="0" smtClean="0"/>
          </a:p>
          <a:p>
            <a:pPr lvl="0"/>
            <a:r>
              <a:rPr lang="ru-RU" sz="1800" dirty="0" smtClean="0"/>
              <a:t>Псевдоклассы для ссылок</a:t>
            </a:r>
            <a:endParaRPr lang="uk-UA" sz="1800" dirty="0" smtClean="0"/>
          </a:p>
          <a:p>
            <a:pPr lvl="0"/>
            <a:r>
              <a:rPr lang="ru-RU" sz="1800" dirty="0" smtClean="0"/>
              <a:t>Свойства списков</a:t>
            </a:r>
            <a:endParaRPr lang="uk-UA" sz="1800" dirty="0" smtClean="0"/>
          </a:p>
          <a:p>
            <a:pPr lvl="0"/>
            <a:r>
              <a:rPr lang="ru-RU" sz="1800" dirty="0" smtClean="0"/>
              <a:t>Форматы изображений</a:t>
            </a:r>
            <a:endParaRPr lang="uk-UA" sz="1800" dirty="0" smtClean="0"/>
          </a:p>
          <a:p>
            <a:pPr lvl="0"/>
            <a:r>
              <a:rPr lang="ru-RU" sz="1800" dirty="0" smtClean="0"/>
              <a:t>Свойства фона</a:t>
            </a:r>
            <a:endParaRPr lang="uk-UA" sz="1800" dirty="0" smtClean="0"/>
          </a:p>
          <a:p>
            <a:pPr lvl="0"/>
            <a:r>
              <a:rPr lang="ru-RU" sz="1800" dirty="0" smtClean="0"/>
              <a:t>Таблицы</a:t>
            </a:r>
            <a:endParaRPr lang="uk-UA" sz="1800" dirty="0"/>
          </a:p>
        </p:txBody>
      </p:sp>
      <p:sp>
        <p:nvSpPr>
          <p:cNvPr id="173" name="Shape 173"/>
          <p:cNvSpPr/>
          <p:nvPr/>
        </p:nvSpPr>
        <p:spPr>
          <a:xfrm>
            <a:off x="5627415" y="4185075"/>
            <a:ext cx="51900" cy="97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627411" y="4186280"/>
            <a:ext cx="51900" cy="488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rt_Line\Desktop\nau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7045" y="1519149"/>
            <a:ext cx="2942210" cy="450208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Внутренние отступы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6" y="3010619"/>
            <a:ext cx="7769648" cy="294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padding: 10px 40px;</a:t>
            </a:r>
            <a:endParaRPr lang="ru-RU" sz="4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Внутренние отступы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6" y="3010619"/>
            <a:ext cx="7769648" cy="294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padding: 10px 30px </a:t>
            </a: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40px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ru-RU" sz="4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pl-PL" sz="4100" dirty="0" smtClean="0">
                <a:latin typeface="Roboto" charset="0"/>
                <a:ea typeface="Roboto" charset="0"/>
              </a:rPr>
              <a:t>CSS </a:t>
            </a:r>
            <a:r>
              <a:rPr lang="ru-RU" sz="4100" dirty="0" smtClean="0">
                <a:latin typeface="Roboto" charset="0"/>
                <a:ea typeface="Roboto" charset="0"/>
              </a:rPr>
              <a:t>Наследование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467819"/>
            <a:ext cx="8175090" cy="284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latin typeface="Roboto" pitchFamily="2" charset="0"/>
                <a:ea typeface="Roboto" pitchFamily="2" charset="0"/>
              </a:rPr>
              <a:t>Значения </a:t>
            </a:r>
            <a:endParaRPr lang="en-US" sz="3200" dirty="0" smtClean="0"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latin typeface="Roboto" pitchFamily="2" charset="0"/>
                <a:ea typeface="Roboto" pitchFamily="2" charset="0"/>
              </a:rPr>
              <a:t>свойств </a:t>
            </a:r>
            <a:endParaRPr lang="en-US" sz="3200" dirty="0" smtClean="0"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latin typeface="Roboto" pitchFamily="2" charset="0"/>
                <a:ea typeface="Roboto" pitchFamily="2" charset="0"/>
              </a:rPr>
              <a:t>родителя</a:t>
            </a:r>
            <a:endParaRPr lang="en-US" sz="3200" dirty="0" smtClean="0"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latin typeface="Roboto" pitchFamily="2" charset="0"/>
                <a:ea typeface="Roboto" pitchFamily="2" charset="0"/>
              </a:rPr>
              <a:t>передаются</a:t>
            </a:r>
            <a:endParaRPr lang="en-US" sz="3200" dirty="0" smtClean="0"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latin typeface="Roboto" pitchFamily="2" charset="0"/>
                <a:ea typeface="Roboto" pitchFamily="2" charset="0"/>
              </a:rPr>
              <a:t>его потомкам</a:t>
            </a:r>
            <a:endParaRPr lang="ru-RU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2" name="Рисунок 11" descr="nasled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908" y="3644237"/>
            <a:ext cx="4788431" cy="243145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pl-PL" sz="4100" dirty="0" smtClean="0">
                <a:latin typeface="Roboto" charset="0"/>
                <a:ea typeface="Roboto" charset="0"/>
              </a:rPr>
              <a:t>CSS </a:t>
            </a:r>
            <a:r>
              <a:rPr lang="ru-RU" sz="4100" dirty="0" smtClean="0">
                <a:latin typeface="Roboto" charset="0"/>
                <a:ea typeface="Roboto" charset="0"/>
              </a:rPr>
              <a:t>Наследование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597974" y="4244195"/>
            <a:ext cx="8175090" cy="119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latin typeface="Roboto" pitchFamily="2" charset="0"/>
                <a:ea typeface="Roboto" pitchFamily="2" charset="0"/>
              </a:rPr>
              <a:t>Список наследуемых свойств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latin typeface="Roboto" pitchFamily="2" charset="0"/>
                <a:ea typeface="Roboto" pitchFamily="2" charset="0"/>
                <a:hlinkClick r:id="rId3"/>
              </a:rPr>
              <a:t>https://www.w3.org/TR/CSS22/propidx.html</a:t>
            </a:r>
            <a:endParaRPr lang="pl-PL" sz="2800" dirty="0" smtClean="0"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577846" y="2829464"/>
            <a:ext cx="8175090" cy="21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ru-RU" sz="2800" dirty="0" smtClean="0"/>
              <a:t>В основном наследуемые </a:t>
            </a:r>
            <a:r>
              <a:rPr lang="ru-RU" sz="2800" dirty="0"/>
              <a:t>свойства </a:t>
            </a:r>
            <a:r>
              <a:rPr lang="ru-RU" sz="2800" dirty="0" smtClean="0"/>
              <a:t>— это </a:t>
            </a:r>
            <a:r>
              <a:rPr lang="ru-RU" sz="2800" dirty="0" smtClean="0"/>
              <a:t>определяющие параметры отображения текста</a:t>
            </a:r>
            <a:endParaRPr kumimoji="0" lang="ru-RU" sz="2800" b="0" i="0" u="none" strike="noStrike" kern="0" cap="none" spc="0" normalizeH="0" baseline="0" noProof="0" dirty="0" smtClean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Стили по умолчанию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942774"/>
            <a:ext cx="3905015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h1 {</a:t>
            </a:r>
            <a:b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  display: 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block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b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  font-size: 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2em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b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  margin-top: 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0.67em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b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  margin-bottom: 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0.67em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  margin-left: 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b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  margin-right: 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b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  font-weight: 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bold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b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761657" y="3052042"/>
            <a:ext cx="3905015" cy="33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F60046"/>
              </a:buClr>
              <a:buSzPts val="2000"/>
            </a:pPr>
            <a:r>
              <a:rPr lang="ru-RU" sz="2800" dirty="0" smtClean="0">
                <a:latin typeface="Roboto" pitchFamily="2" charset="0"/>
                <a:ea typeface="Roboto" pitchFamily="2" charset="0"/>
              </a:rPr>
              <a:t>Эти свойства хранятся в браузере</a:t>
            </a:r>
            <a:endParaRPr kumimoji="0" lang="pl-PL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Вложенные селекторы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424687"/>
            <a:ext cx="7985309" cy="287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.top-menu</a:t>
            </a: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 </a:t>
            </a: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color: red;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Вложенные селекторы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424687"/>
            <a:ext cx="7985309" cy="287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.header </a:t>
            </a:r>
            <a:r>
              <a:rPr lang="en-US" sz="4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.top-menu</a:t>
            </a: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 </a:t>
            </a: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color: red;</a:t>
            </a:r>
          </a:p>
          <a:p>
            <a:pPr marL="0" lvl="0" indent="0"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ru-RU" b="0" dirty="0"/>
              <a:t>—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122762"/>
            <a:ext cx="8175090" cy="319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ключевое слово, добавленное к селектору, которое определяет его особое состояние</a:t>
            </a:r>
            <a:endParaRPr lang="en-US" sz="4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Псевдокласс</a:t>
            </a:r>
            <a:r>
              <a:rPr lang="uk-UA" sz="4100" dirty="0" smtClean="0">
                <a:latin typeface="Roboto" charset="0"/>
                <a:ea typeface="Roboto" charset="0"/>
              </a:rPr>
              <a:t> </a:t>
            </a:r>
            <a:r>
              <a:rPr lang="pl-PL" sz="4100" dirty="0" smtClean="0">
                <a:latin typeface="Roboto" charset="0"/>
                <a:ea typeface="Roboto" charset="0"/>
              </a:rPr>
              <a:t>:hover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122762"/>
            <a:ext cx="8175090" cy="319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:hover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color: green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.class-name</a:t>
            </a:r>
            <a:r>
              <a:rPr lang="pl-PL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:hover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color: red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Псевдоклассы</a:t>
            </a:r>
            <a:r>
              <a:rPr lang="uk-UA" sz="4100" dirty="0" smtClean="0">
                <a:latin typeface="Roboto" charset="0"/>
                <a:ea typeface="Roboto" charset="0"/>
              </a:rPr>
              <a:t> </a:t>
            </a:r>
            <a:r>
              <a:rPr lang="ru-RU" sz="4100" dirty="0" smtClean="0">
                <a:latin typeface="Roboto" charset="0"/>
                <a:ea typeface="Roboto" charset="0"/>
              </a:rPr>
              <a:t>для ссылок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122762"/>
            <a:ext cx="8175090" cy="319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a:link {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</a:t>
            </a:r>
            <a:r>
              <a:rPr lang="ru-RU" sz="3600" dirty="0" err="1" smtClean="0">
                <a:latin typeface="Roboto" pitchFamily="2" charset="0"/>
                <a:ea typeface="Roboto" pitchFamily="2" charset="0"/>
              </a:rPr>
              <a:t>непосещенная</a:t>
            </a:r>
            <a:r>
              <a:rPr lang="ru-RU" sz="36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3600" dirty="0" smtClean="0">
                <a:latin typeface="Roboto" pitchFamily="2" charset="0"/>
                <a:ea typeface="Roboto" pitchFamily="2" charset="0"/>
              </a:rPr>
              <a:t>ссылка</a:t>
            </a:r>
            <a:endParaRPr lang="ru-RU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a:visited { 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}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</a:t>
            </a:r>
            <a:r>
              <a:rPr lang="ru-RU" sz="3600" dirty="0" smtClean="0">
                <a:latin typeface="Roboto" pitchFamily="2" charset="0"/>
                <a:ea typeface="Roboto" pitchFamily="2" charset="0"/>
              </a:rPr>
              <a:t>посещенная ссылка</a:t>
            </a:r>
            <a:endParaRPr lang="ru-RU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a:hover { 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}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наведение 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на элемент</a:t>
            </a:r>
            <a:endParaRPr lang="en-US" sz="3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a:active { 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} </a:t>
            </a:r>
            <a:r>
              <a:rPr lang="ru-RU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клик по ссылке</a:t>
            </a:r>
            <a:endParaRPr lang="en-US" sz="36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en-US" sz="4400" dirty="0" smtClean="0">
                <a:latin typeface="Roboto" charset="0"/>
                <a:ea typeface="Roboto" charset="0"/>
              </a:rPr>
              <a:t>CSS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467819"/>
            <a:ext cx="4431226" cy="284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CSS </a:t>
            </a:r>
            <a:endParaRPr lang="en-US" sz="3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каскадные</a:t>
            </a:r>
            <a:endParaRPr lang="en-US" sz="3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таблицы </a:t>
            </a:r>
            <a:endParaRPr lang="en-US" sz="3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стилей</a:t>
            </a:r>
            <a:endParaRPr lang="ru-RU" sz="2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73"/>
          <p:cNvSpPr/>
          <p:nvPr/>
        </p:nvSpPr>
        <p:spPr>
          <a:xfrm>
            <a:off x="5627415" y="4185075"/>
            <a:ext cx="51900" cy="97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74"/>
          <p:cNvSpPr/>
          <p:nvPr/>
        </p:nvSpPr>
        <p:spPr>
          <a:xfrm>
            <a:off x="5627411" y="4186280"/>
            <a:ext cx="51900" cy="488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Рисунок 11" descr="CSS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440" y="2283165"/>
            <a:ext cx="2721208" cy="38171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Задание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424687"/>
            <a:ext cx="7985309" cy="287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Создать ненумерованный список, где каждый элемент списка – это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ссылка.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Для тега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добавить класс </a:t>
            </a:r>
            <a:r>
              <a:rPr lang="ru-RU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main-list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Описать поведение ссылок, используя вложенные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селекторы.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Каскадирование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122762"/>
            <a:ext cx="8175090" cy="319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h1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class="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name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Имя&lt;/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h1&gt;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name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h1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font-style: italic;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Конфликты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6" y="2942774"/>
            <a:ext cx="4103422" cy="335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h1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class="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name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Имя&lt;/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h1&gt;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name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h1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color: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green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226943" y="5581291"/>
            <a:ext cx="4672642" cy="82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400" dirty="0" smtClean="0">
                <a:latin typeface="Roboto" pitchFamily="2" charset="0"/>
                <a:ea typeface="Roboto" pitchFamily="2" charset="0"/>
              </a:rPr>
              <a:t>Взвешиваем селекторы 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CSS</a:t>
            </a:r>
            <a:endParaRPr lang="en-US" sz="2400" b="1" dirty="0" smtClean="0">
              <a:latin typeface="Roboto" pitchFamily="2" charset="0"/>
              <a:ea typeface="Roboto" pitchFamily="2" charset="0"/>
            </a:endParaRPr>
          </a:p>
          <a:p>
            <a:r>
              <a:rPr lang="en-US" sz="2400" u="sng" dirty="0" smtClean="0">
                <a:hlinkClick r:id="rId4"/>
              </a:rPr>
              <a:t>https</a:t>
            </a:r>
            <a:r>
              <a:rPr lang="ru-RU" sz="2400" u="sng" dirty="0" smtClean="0">
                <a:hlinkClick r:id="rId4"/>
              </a:rPr>
              <a:t>://</a:t>
            </a:r>
            <a:r>
              <a:rPr lang="en-US" sz="2400" u="sng" dirty="0" err="1" smtClean="0">
                <a:hlinkClick r:id="rId4"/>
              </a:rPr>
              <a:t>habr</a:t>
            </a:r>
            <a:r>
              <a:rPr lang="ru-RU" sz="2400" u="sng" dirty="0" smtClean="0">
                <a:hlinkClick r:id="rId4"/>
              </a:rPr>
              <a:t>.</a:t>
            </a:r>
            <a:r>
              <a:rPr lang="en-US" sz="2400" u="sng" dirty="0" smtClean="0">
                <a:hlinkClick r:id="rId4"/>
              </a:rPr>
              <a:t>com</a:t>
            </a:r>
            <a:r>
              <a:rPr lang="ru-RU" sz="2400" u="sng" dirty="0" smtClean="0">
                <a:hlinkClick r:id="rId4"/>
              </a:rPr>
              <a:t>/</a:t>
            </a:r>
            <a:r>
              <a:rPr lang="en-US" sz="2400" u="sng" dirty="0" err="1" smtClean="0">
                <a:hlinkClick r:id="rId4"/>
              </a:rPr>
              <a:t>ru</a:t>
            </a:r>
            <a:r>
              <a:rPr lang="ru-RU" sz="2400" u="sng" dirty="0" smtClean="0">
                <a:hlinkClick r:id="rId4"/>
              </a:rPr>
              <a:t>/</a:t>
            </a:r>
            <a:r>
              <a:rPr lang="en-US" sz="2400" u="sng" dirty="0" smtClean="0">
                <a:hlinkClick r:id="rId4"/>
              </a:rPr>
              <a:t>post</a:t>
            </a:r>
            <a:r>
              <a:rPr lang="ru-RU" sz="2400" u="sng" dirty="0" smtClean="0">
                <a:hlinkClick r:id="rId4"/>
              </a:rPr>
              <a:t>/137588/</a:t>
            </a:r>
            <a:endParaRPr lang="uk-UA" sz="2400" dirty="0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Множественные классы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122762"/>
            <a:ext cx="8175090" cy="319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&lt;h1 class="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fz-18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c-red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"&gt;Name&lt;/h1&gt;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fz-18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font-size: 18px;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c-red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Универсальный</a:t>
            </a:r>
            <a:r>
              <a:rPr lang="uk-UA" sz="4100" dirty="0" smtClean="0">
                <a:latin typeface="Roboto" charset="0"/>
                <a:ea typeface="Roboto" charset="0"/>
              </a:rPr>
              <a:t> селектор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122762"/>
            <a:ext cx="8175090" cy="319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*</a:t>
            </a:r>
            <a:r>
              <a:rPr lang="pl-PL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margin: 0;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padding: 0;</a:t>
            </a:r>
            <a:endParaRPr lang="en-US" sz="4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Ссылки-</a:t>
            </a:r>
            <a:r>
              <a:rPr lang="uk-UA" sz="4100" dirty="0" smtClean="0">
                <a:latin typeface="Roboto" charset="0"/>
                <a:ea typeface="Roboto" charset="0"/>
              </a:rPr>
              <a:t> якоря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122762"/>
            <a:ext cx="8175090" cy="319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 </a:t>
            </a:r>
            <a:r>
              <a:rPr lang="en-US" sz="4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href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="</a:t>
            </a:r>
            <a:r>
              <a:rPr lang="ru-RU" sz="4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</a:t>
            </a:r>
            <a:r>
              <a:rPr lang="en-US" sz="4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box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  <a:r>
              <a:rPr lang="ru-RU" sz="4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ссылка якорь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ru-RU" sz="4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pl-PL" sz="4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4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 id="</a:t>
            </a:r>
            <a:r>
              <a:rPr lang="en-US" sz="4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box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  <a:r>
              <a:rPr lang="ru-RU" sz="4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блок, </a:t>
            </a:r>
            <a:r>
              <a:rPr lang="ru-RU" sz="4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куда будет вести ссылка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en-US" sz="40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Свойства списков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122762"/>
            <a:ext cx="8175090" cy="319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list-style-position: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outside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inside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Свойства списков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122762"/>
            <a:ext cx="3128637" cy="319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list-style-type: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disc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circle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square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decimal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545997" y="3827248"/>
            <a:ext cx="3128637" cy="2099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lower-roman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upper-roman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lower-alpha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upper-alpha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Calibri"/>
                <a:sym typeface="Calibri"/>
              </a:rPr>
              <a:t>none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Составные свойства.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467819"/>
            <a:ext cx="8175090" cy="284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list-style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32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disc</a:t>
            </a:r>
            <a:r>
              <a:rPr lang="en-US" sz="32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outside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none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list-style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-type:</a:t>
            </a:r>
            <a:r>
              <a:rPr lang="ru-RU" sz="32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disc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list-style-position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outside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list-style-image: </a:t>
            </a:r>
            <a:r>
              <a:rPr lang="en-US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none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Свойства списков</a:t>
            </a:r>
            <a:endParaRPr lang="ru-RU"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122762"/>
            <a:ext cx="8175090" cy="319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list-style-image: </a:t>
            </a:r>
            <a:r>
              <a:rPr lang="en-US" sz="36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sz="36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(‘img-name.jpg');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Подключения стилей 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44290" y="2924355"/>
            <a:ext cx="8597785" cy="33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1.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Тег &lt;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style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2.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Атрибут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style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3.</a:t>
            </a:r>
            <a:r>
              <a:rPr lang="pl-PL" sz="32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Внешний файл стилей.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link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rel=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stylesheet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href=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css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/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style.css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 /&gt;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Составное</a:t>
            </a:r>
            <a:r>
              <a:rPr lang="uk-UA" sz="4100" dirty="0" smtClean="0">
                <a:latin typeface="Roboto" charset="0"/>
                <a:ea typeface="Roboto" charset="0"/>
              </a:rPr>
              <a:t> </a:t>
            </a:r>
            <a:r>
              <a:rPr lang="ru-RU" sz="4100" dirty="0" smtClean="0">
                <a:latin typeface="Roboto" charset="0"/>
                <a:ea typeface="Roboto" charset="0"/>
              </a:rPr>
              <a:t>свойство</a:t>
            </a:r>
            <a:r>
              <a:rPr lang="uk-UA" sz="4100" dirty="0" smtClean="0">
                <a:latin typeface="Roboto" charset="0"/>
                <a:ea typeface="Roboto" charset="0"/>
              </a:rPr>
              <a:t> для </a:t>
            </a:r>
            <a:r>
              <a:rPr lang="ru-RU" sz="4100" dirty="0" smtClean="0">
                <a:latin typeface="Roboto" charset="0"/>
                <a:ea typeface="Roboto" charset="0"/>
              </a:rPr>
              <a:t>списка</a:t>
            </a:r>
            <a:endParaRPr sz="4100" i="0" u="none" strike="noStrike" cap="none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467819"/>
            <a:ext cx="8175090" cy="284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list-style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</a:t>
            </a:r>
            <a:r>
              <a:rPr lang="ru-RU" sz="32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disc</a:t>
            </a:r>
            <a:r>
              <a:rPr lang="en-US" sz="32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outside</a:t>
            </a:r>
            <a:r>
              <a:rPr lang="en-US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url("name.jpg")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list-style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-type:</a:t>
            </a:r>
            <a:r>
              <a:rPr lang="ru-RU" sz="32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err="1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disc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list-style-position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outside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list-style-image: </a:t>
            </a:r>
            <a:r>
              <a:rPr lang="pl-PL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url("name.jpg")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charset="0"/>
                <a:ea typeface="Roboto" charset="0"/>
              </a:rPr>
              <a:t>Свойства</a:t>
            </a:r>
            <a:r>
              <a:rPr lang="uk-UA" sz="4100" dirty="0" smtClean="0">
                <a:latin typeface="Roboto" charset="0"/>
                <a:ea typeface="Roboto" charset="0"/>
              </a:rPr>
              <a:t> фона</a:t>
            </a:r>
            <a:endParaRPr sz="4100" i="0" u="none" strike="noStrike" cap="none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background-color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background-image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background-repeat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background-position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background-attachment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Составное свойство 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background: 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background-color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background-image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rgbClr val="92D050"/>
                </a:solidFill>
                <a:latin typeface="Roboto" pitchFamily="2" charset="0"/>
                <a:ea typeface="Roboto" pitchFamily="2" charset="0"/>
              </a:rPr>
              <a:t>background-repeat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background-position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background-attachment</a:t>
            </a:r>
            <a:endParaRPr lang="ru-RU" sz="3200" dirty="0" smtClean="0">
              <a:solidFill>
                <a:srgbClr val="7030A0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Несколько фонов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background: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("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img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1.png") no-repeat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("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img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2.png") repeat-x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0%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10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0%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url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("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img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3.png")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repeat-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y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 –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составное свойство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border: </a:t>
            </a:r>
            <a:r>
              <a:rPr lang="pl-PL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1px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solid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#000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top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pl-PL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width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1px;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top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pl-PL" sz="3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style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dotted;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top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color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#000;</a:t>
            </a: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 – 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составное свойство</a:t>
            </a:r>
            <a:endParaRPr lang="en-US" sz="4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001992"/>
            <a:ext cx="8175090" cy="331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top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-width: 1px;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right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-width: 2px;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left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-width: 3px;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border-</a:t>
            </a:r>
            <a:r>
              <a:rPr lang="pl-PL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bottom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-width: 4px;</a:t>
            </a: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990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i="0" u="none" strike="noStrike" cap="none" dirty="0" smtClean="0">
                <a:solidFill>
                  <a:schemeClr val="dk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Полезные ссылки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03586"/>
            <a:ext cx="8209597" cy="351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  <a:hlinkClick r:id="rId3"/>
              </a:rPr>
              <a:t>https://habr.com/ru/post/137588/</a:t>
            </a:r>
            <a:r>
              <a:rPr lang="pl-PL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Взвешиваем селекторы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CSS</a:t>
            </a:r>
            <a:endParaRPr lang="pl-PL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  <a:hlinkClick r:id="rId4"/>
              </a:rPr>
              <a:t>https://www.w3.org/TR/CSS22/propidx.html</a:t>
            </a:r>
            <a:r>
              <a:rPr lang="pl-PL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Список наследуемых свойств</a:t>
            </a:r>
            <a:endParaRPr lang="pl-PL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5"/>
              </a:rPr>
              <a:t>https://validator.w3.org/</a:t>
            </a:r>
            <a:r>
              <a:rPr lang="pl-PL" sz="1400" dirty="0" smtClean="0">
                <a:latin typeface="Roboto" pitchFamily="2" charset="0"/>
                <a:ea typeface="Roboto" pitchFamily="2" charset="0"/>
              </a:rPr>
              <a:t> (</a:t>
            </a:r>
            <a:r>
              <a:rPr lang="ru-RU" sz="1400" dirty="0" err="1" smtClean="0">
                <a:latin typeface="Roboto" pitchFamily="2" charset="0"/>
                <a:ea typeface="Roboto" pitchFamily="2" charset="0"/>
              </a:rPr>
              <a:t>Валидатор</a:t>
            </a:r>
            <a:r>
              <a:rPr lang="ru-RU" sz="1400" dirty="0" smtClean="0">
                <a:latin typeface="Roboto" pitchFamily="2" charset="0"/>
                <a:ea typeface="Roboto" pitchFamily="2" charset="0"/>
              </a:rPr>
              <a:t> кода</a:t>
            </a:r>
            <a:r>
              <a:rPr lang="pl-PL" sz="1400" dirty="0" smtClean="0">
                <a:latin typeface="Roboto" pitchFamily="2" charset="0"/>
                <a:ea typeface="Roboto" pitchFamily="2" charset="0"/>
              </a:rPr>
              <a:t>)</a:t>
            </a:r>
            <a:endParaRPr lang="ru-RU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1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70588" y="3212976"/>
            <a:ext cx="29220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“Smart House”,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ул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Машиностроительная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41 (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«Корона» улица Срибнокильская,1</a:t>
            </a:r>
            <a:b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 Позняки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+38 (044) 599-01-79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facebook.com/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r="6664"/>
          <a:stretch/>
        </p:blipFill>
        <p:spPr>
          <a:xfrm>
            <a:off x="188259" y="292258"/>
            <a:ext cx="4869516" cy="29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37967"/>
            <a:ext cx="5420877" cy="36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904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pl-PL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CSS </a:t>
            </a:r>
            <a:r>
              <a:rPr lang="uk-UA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Синтаксис</a:t>
            </a:r>
            <a:r>
              <a:rPr lang="pl-PL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526211" y="2924355"/>
            <a:ext cx="8315864" cy="33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селектор </a:t>
            </a:r>
            <a:r>
              <a:rPr lang="ru-RU" sz="44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</a:t>
            </a:r>
            <a:r>
              <a:rPr lang="pl-PL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2</a:t>
            </a: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pl-PL" sz="44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4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Простейшие</a:t>
            </a:r>
            <a:r>
              <a:rPr lang="uk-UA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ru-RU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селекторы</a:t>
            </a:r>
            <a:endParaRPr lang="ru-RU" sz="4100" i="0" u="none" strike="noStrike" cap="none" dirty="0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96816" y="2924355"/>
            <a:ext cx="8445260" cy="33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400" dirty="0" smtClean="0">
                <a:solidFill>
                  <a:srgbClr val="0070C0"/>
                </a:solidFill>
              </a:rPr>
              <a:t>Селектор элемента</a:t>
            </a:r>
            <a:endParaRPr lang="pl-PL" sz="44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400" dirty="0" smtClean="0">
                <a:solidFill>
                  <a:srgbClr val="00B050"/>
                </a:solidFill>
              </a:rPr>
              <a:t>Селектор класса</a:t>
            </a:r>
            <a:endParaRPr lang="pl-PL" sz="4400" dirty="0" smtClean="0">
              <a:solidFill>
                <a:srgbClr val="00B05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400" dirty="0" smtClean="0">
                <a:solidFill>
                  <a:srgbClr val="7030A0"/>
                </a:solidFill>
              </a:rPr>
              <a:t>Селектор идентификатора</a:t>
            </a:r>
            <a:endParaRPr lang="ru-RU" sz="4400" dirty="0" smtClean="0">
              <a:solidFill>
                <a:srgbClr val="7030A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uk-UA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Селектор </a:t>
            </a:r>
            <a:r>
              <a:rPr lang="ru-RU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элемента</a:t>
            </a:r>
            <a:endParaRPr lang="ru-RU" sz="4100" i="0" u="none" strike="noStrike" cap="none" dirty="0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96816" y="2924355"/>
            <a:ext cx="8445260" cy="33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400" b="1" dirty="0" smtClean="0">
                <a:solidFill>
                  <a:schemeClr val="tx1"/>
                </a:solidFill>
              </a:rPr>
              <a:t>p</a:t>
            </a:r>
            <a:r>
              <a:rPr lang="en-US" sz="4400" dirty="0" smtClean="0">
                <a:solidFill>
                  <a:srgbClr val="0070C0"/>
                </a:solidFill>
              </a:rPr>
              <a:t> </a:t>
            </a:r>
            <a:r>
              <a:rPr lang="en-US" sz="4400" dirty="0" smtClean="0">
                <a:solidFill>
                  <a:srgbClr val="FFC000"/>
                </a:solidFill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400" dirty="0" smtClean="0">
                <a:solidFill>
                  <a:srgbClr val="0070C0"/>
                </a:solidFill>
              </a:rPr>
              <a:t> </a:t>
            </a:r>
            <a:r>
              <a:rPr lang="ru-RU" sz="4400" dirty="0" smtClean="0">
                <a:solidFill>
                  <a:srgbClr val="0070C0"/>
                </a:solidFill>
              </a:rPr>
              <a:t>  </a:t>
            </a:r>
            <a:r>
              <a:rPr lang="ru-RU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4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400" dirty="0" smtClean="0">
                <a:solidFill>
                  <a:srgbClr val="FFC000"/>
                </a:solidFill>
              </a:rPr>
              <a:t>}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uk-UA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Селектор </a:t>
            </a:r>
            <a:r>
              <a:rPr lang="ru-RU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класса</a:t>
            </a:r>
            <a:endParaRPr lang="ru-RU" sz="4100" i="0" u="none" strike="noStrike" cap="none" dirty="0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96816" y="2924355"/>
            <a:ext cx="8445260" cy="33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4400" b="1" dirty="0" smtClean="0">
                <a:solidFill>
                  <a:schemeClr val="tx1"/>
                </a:solidFill>
              </a:rPr>
              <a:t>.name </a:t>
            </a:r>
            <a:r>
              <a:rPr lang="en-US" sz="4400" dirty="0" smtClean="0">
                <a:solidFill>
                  <a:srgbClr val="FFC000"/>
                </a:solidFill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400" dirty="0" smtClean="0">
                <a:solidFill>
                  <a:srgbClr val="0070C0"/>
                </a:solidFill>
              </a:rPr>
              <a:t> </a:t>
            </a:r>
            <a:r>
              <a:rPr lang="ru-RU" sz="4400" dirty="0" smtClean="0">
                <a:solidFill>
                  <a:srgbClr val="0070C0"/>
                </a:solidFill>
              </a:rPr>
              <a:t>  </a:t>
            </a:r>
            <a:r>
              <a:rPr lang="ru-RU" sz="4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4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400" dirty="0" smtClean="0">
                <a:solidFill>
                  <a:srgbClr val="FFC000"/>
                </a:solidFill>
              </a:rPr>
              <a:t>}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942</Words>
  <Application>Microsoft Office PowerPoint</Application>
  <PresentationFormat>Экран (4:3)</PresentationFormat>
  <Paragraphs>449</Paragraphs>
  <Slides>57</Slides>
  <Notes>57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2" baseType="lpstr">
      <vt:lpstr>Calibri</vt:lpstr>
      <vt:lpstr>Noto Sans Symbols</vt:lpstr>
      <vt:lpstr>Roboto</vt:lpstr>
      <vt:lpstr>Arial</vt:lpstr>
      <vt:lpstr>Тема Office</vt:lpstr>
      <vt:lpstr>Презентация PowerPoint</vt:lpstr>
      <vt:lpstr>Презентация PowerPoint</vt:lpstr>
      <vt:lpstr>План Занятия</vt:lpstr>
      <vt:lpstr>CSS</vt:lpstr>
      <vt:lpstr>Подключения стилей </vt:lpstr>
      <vt:lpstr>CSS Синтаксис </vt:lpstr>
      <vt:lpstr>Простейшие селекторы</vt:lpstr>
      <vt:lpstr>Селектор элемента</vt:lpstr>
      <vt:lpstr>Селектор класса</vt:lpstr>
      <vt:lpstr>Селектор идентификатора</vt:lpstr>
      <vt:lpstr>Презентация PowerPoint</vt:lpstr>
      <vt:lpstr>font-size – размер шрифта</vt:lpstr>
      <vt:lpstr>font-style – начертание</vt:lpstr>
      <vt:lpstr>font-weight (толщина шрифта) </vt:lpstr>
      <vt:lpstr>line-height (межстрочный интервал) </vt:lpstr>
      <vt:lpstr>font-family</vt:lpstr>
      <vt:lpstr>font-family</vt:lpstr>
      <vt:lpstr>Комментарии</vt:lpstr>
      <vt:lpstr>text-decoration </vt:lpstr>
      <vt:lpstr>text-transform</vt:lpstr>
      <vt:lpstr>text-align</vt:lpstr>
      <vt:lpstr>vertical-align</vt:lpstr>
      <vt:lpstr>letter-spacing</vt:lpstr>
      <vt:lpstr>word-spacing</vt:lpstr>
      <vt:lpstr>text-indent</vt:lpstr>
      <vt:lpstr>color</vt:lpstr>
      <vt:lpstr>Презентация PowerPoint</vt:lpstr>
      <vt:lpstr>Внутренние отступы</vt:lpstr>
      <vt:lpstr>Внутренние отступы</vt:lpstr>
      <vt:lpstr>Внутренние отступы</vt:lpstr>
      <vt:lpstr>Внутренние отступы</vt:lpstr>
      <vt:lpstr>CSS Наследование</vt:lpstr>
      <vt:lpstr>CSS Наследование</vt:lpstr>
      <vt:lpstr>Стили по умолчанию</vt:lpstr>
      <vt:lpstr>Вложенные селекторы</vt:lpstr>
      <vt:lpstr>Вложенные селекторы</vt:lpstr>
      <vt:lpstr>Псевдокласс — </vt:lpstr>
      <vt:lpstr>Псевдокласс :hover</vt:lpstr>
      <vt:lpstr>Псевдоклассы для ссылок</vt:lpstr>
      <vt:lpstr>Задание</vt:lpstr>
      <vt:lpstr>Каскадирование</vt:lpstr>
      <vt:lpstr>Конфликты</vt:lpstr>
      <vt:lpstr>Множественные классы</vt:lpstr>
      <vt:lpstr>Универсальный селектор</vt:lpstr>
      <vt:lpstr>Ссылки- якоря</vt:lpstr>
      <vt:lpstr>Свойства списков</vt:lpstr>
      <vt:lpstr>Свойства списков</vt:lpstr>
      <vt:lpstr>Составные свойства.</vt:lpstr>
      <vt:lpstr>Свойства списков</vt:lpstr>
      <vt:lpstr>Составное свойство для списка</vt:lpstr>
      <vt:lpstr>Свойства фона</vt:lpstr>
      <vt:lpstr>Составное свойство </vt:lpstr>
      <vt:lpstr>Несколько фонов</vt:lpstr>
      <vt:lpstr>border – составное свойство</vt:lpstr>
      <vt:lpstr>border – составное свойство</vt:lpstr>
      <vt:lpstr>Полезные ссылки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</dc:creator>
  <cp:lastModifiedBy>Пользователь Asus</cp:lastModifiedBy>
  <cp:revision>130</cp:revision>
  <dcterms:modified xsi:type="dcterms:W3CDTF">2020-09-17T12:15:05Z</dcterms:modified>
</cp:coreProperties>
</file>